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9"/>
  </p:notesMasterIdLst>
  <p:sldIdLst>
    <p:sldId id="260" r:id="rId2"/>
    <p:sldId id="258" r:id="rId3"/>
    <p:sldId id="262" r:id="rId4"/>
    <p:sldId id="263" r:id="rId5"/>
    <p:sldId id="264" r:id="rId6"/>
    <p:sldId id="265" r:id="rId7"/>
    <p:sldId id="261" r:id="rId8"/>
  </p:sldIdLst>
  <p:sldSz cx="18288000" cy="10287000"/>
  <p:notesSz cx="10287000" cy="18288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Roboto Medium" panose="02000000000000000000" pitchFamily="2" charset="0"/>
      <p:regular r:id="rId18"/>
      <p:italic r:id="rId19"/>
    </p:embeddedFont>
    <p:embeddedFont>
      <p:font typeface="Urbanist" panose="020B0A04040200000203" pitchFamily="34" charset="77"/>
      <p:regular r:id="rId20"/>
      <p:bold r:id="rId21"/>
      <p:italic r:id="rId22"/>
      <p:boldItalic r:id="rId23"/>
    </p:embeddedFont>
    <p:embeddedFont>
      <p:font typeface="Urbanist Black" panose="020B0A04040200000203" pitchFamily="34" charset="77"/>
      <p:bold r:id="rId24"/>
      <p:italic r:id="rId25"/>
      <p:boldItalic r:id="rId26"/>
    </p:embeddedFont>
    <p:embeddedFont>
      <p:font typeface="Urbanist Medium" panose="020B0A04040200000203" pitchFamily="34" charset="77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18"/>
    <p:restoredTop sz="94699"/>
  </p:normalViewPr>
  <p:slideViewPr>
    <p:cSldViewPr snapToGrid="0">
      <p:cViewPr varScale="1">
        <p:scale>
          <a:sx n="68" d="100"/>
          <a:sy n="68" d="100"/>
        </p:scale>
        <p:origin x="7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8" Type="http://schemas.openxmlformats.org/officeDocument/2006/relationships/slide" Target="slides/slide7.xml"/></Relationships>
</file>

<file path=ppt/media/image1.png>
</file>

<file path=ppt/media/image10.svg>
</file>

<file path=ppt/media/image11.jpe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1395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662869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8886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86388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5" Type="http://schemas.openxmlformats.org/officeDocument/2006/relationships/image" Target="../media/image13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5AA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8750" y="3705225"/>
            <a:ext cx="128885" cy="28670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7"/>
          <p:cNvSpPr/>
          <p:nvPr/>
        </p:nvSpPr>
        <p:spPr>
          <a:xfrm>
            <a:off x="400049" y="1314450"/>
            <a:ext cx="160877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Einführung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in das </a:t>
            </a: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Konzept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der </a:t>
            </a: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7"/>
          <p:cNvSpPr/>
          <p:nvPr/>
        </p:nvSpPr>
        <p:spPr>
          <a:xfrm>
            <a:off x="2000250" y="3228975"/>
            <a:ext cx="14838300" cy="28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999"/>
              </a:lnSpc>
              <a:buClr>
                <a:srgbClr val="FFFFFF"/>
              </a:buClr>
              <a:buSzPts val="3750"/>
            </a:pP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Durch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eine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Georeferenzierung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können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Informationen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an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bestimmten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Ort auf der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Erdoberfläche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gebunden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werden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,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sodass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sie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geografisch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referenzierbar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analysierbar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werden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Räumliche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können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die Position, die Form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verschiedene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Eigenschaften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von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einem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Objekt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repräsentieren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ermöglichen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so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Analyse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Darstellung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von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räumlichen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Mustern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Zusammenhängen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</a:t>
            </a:r>
            <a:endParaRPr sz="3550" i="0" u="none" strike="noStrike" cap="none" dirty="0">
              <a:solidFill>
                <a:schemeClr val="dk1"/>
              </a:solidFill>
              <a:latin typeface="Urbanist Medium"/>
              <a:ea typeface="Urbanist Medium"/>
              <a:cs typeface="Urbanist Medium"/>
              <a:sym typeface="Urbanis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7;p5" descr="preencoded.png">
            <a:extLst>
              <a:ext uri="{FF2B5EF4-FFF2-40B4-BE49-F238E27FC236}">
                <a16:creationId xmlns:a16="http://schemas.microsoft.com/office/drawing/2014/main" id="{CA630EA9-8268-F901-C230-93C2CC08B2B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430426" y="7905750"/>
            <a:ext cx="2857500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Räumliche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Informationen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eigene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Darstellung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ie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lassen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sich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räumliche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Informationen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Georeferenzieren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?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Das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mathematische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Modelle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Positionen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Objekten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Erdoberfläche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eindeutig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beschreiben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Methode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messbaren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Form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darzustellen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zentraler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Bedeutung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Geoinformatik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da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Grundlage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Erfassung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Verarbeitung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Visualisierung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bilden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0B1D4F9-3677-E8F7-7B13-4FF1DFB280BE}"/>
              </a:ext>
            </a:extLst>
          </p:cNvPr>
          <p:cNvGrpSpPr/>
          <p:nvPr/>
        </p:nvGrpSpPr>
        <p:grpSpPr>
          <a:xfrm>
            <a:off x="10582277" y="1935479"/>
            <a:ext cx="6785609" cy="6888481"/>
            <a:chOff x="10582277" y="1935479"/>
            <a:chExt cx="6785609" cy="6888481"/>
          </a:xfrm>
        </p:grpSpPr>
        <p:pic>
          <p:nvPicPr>
            <p:cNvPr id="5" name="Graphic 4" descr="Agriculture with solid fill">
              <a:extLst>
                <a:ext uri="{FF2B5EF4-FFF2-40B4-BE49-F238E27FC236}">
                  <a16:creationId xmlns:a16="http://schemas.microsoft.com/office/drawing/2014/main" id="{B7F27830-06AB-B8CF-A489-68BFC4DBF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3902691" y="1935479"/>
              <a:ext cx="3465195" cy="3465195"/>
            </a:xfrm>
            <a:prstGeom prst="rect">
              <a:avLst/>
            </a:prstGeom>
          </p:spPr>
        </p:pic>
        <p:pic>
          <p:nvPicPr>
            <p:cNvPr id="7" name="Graphic 6" descr="Africa with solid fill">
              <a:extLst>
                <a:ext uri="{FF2B5EF4-FFF2-40B4-BE49-F238E27FC236}">
                  <a16:creationId xmlns:a16="http://schemas.microsoft.com/office/drawing/2014/main" id="{D0D700EA-5C0B-C4CE-2286-853BB9AC9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10582277" y="4709160"/>
              <a:ext cx="4114800" cy="4114800"/>
            </a:xfrm>
            <a:prstGeom prst="rect">
              <a:avLst/>
            </a:prstGeom>
          </p:spPr>
        </p:pic>
        <p:pic>
          <p:nvPicPr>
            <p:cNvPr id="9" name="Graphic 8" descr="Back with solid fill">
              <a:extLst>
                <a:ext uri="{FF2B5EF4-FFF2-40B4-BE49-F238E27FC236}">
                  <a16:creationId xmlns:a16="http://schemas.microsoft.com/office/drawing/2014/main" id="{A7D3659D-918A-FAB5-0AEA-B34076D35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20069600" flipH="1">
              <a:off x="11834642" y="4174471"/>
              <a:ext cx="3277641" cy="177743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430426" y="7905750"/>
            <a:ext cx="2857500" cy="12382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Abb.2: Das Geoid der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Erde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auf Basis von GRACE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Daten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(NASA)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Welche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Probleme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treten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beim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Georeferenzieren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auf?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perfekte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Kugel,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sondern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hat die Form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Geoids. Das Geoid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Modellierung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Erdoberfläche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das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durchschnittliche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Niveau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Meeresspiegels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wenn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es von den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Einflüssen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Gezeiten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Landmasse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Gravitationskräfte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bereinigt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(in Abb.2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überhöht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dargestellt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Das Geoid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komplexe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unregelmäßige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Form, die von dem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idealen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Modell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Kugel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abweicht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Beim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Georeferenzieren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müssen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Unregelmäßigkeiten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berücksichtigt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genaue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Ergebnisse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erzielen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Picture 4" descr="A close-up of a globe&#10;&#10;Description automatically generated">
            <a:extLst>
              <a:ext uri="{FF2B5EF4-FFF2-40B4-BE49-F238E27FC236}">
                <a16:creationId xmlns:a16="http://schemas.microsoft.com/office/drawing/2014/main" id="{767167BE-572B-E386-DE77-764106DAB9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9707" y="2671763"/>
            <a:ext cx="7982479" cy="492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346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430426" y="7905750"/>
            <a:ext cx="28575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785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Roboto Medium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Abb.3: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Breiten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 und 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Längengrade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Gimond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Lösungsansatz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1: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Geozentrische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Koordinatensysteme</a:t>
            </a:r>
            <a:endParaRPr lang="en-US"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basieren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Kugel-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Ellipsoidform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Breiten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Längengrade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(Abb. 3 von links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nach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rechts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Beschreibung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Positionen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Sein 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Koordinatenursprung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 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liegt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 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Massenmittelpunkt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 des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gewählten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 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Referenzellipsoids</a:t>
            </a: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bekannteste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geozentrische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das World Geodetic System 1984 (WGS84). Dieses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häufig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globale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Anwendungen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da 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einheitliche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Referenz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Positionen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Erdoberfläche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 descr="A globes with different continents&#10;&#10;Description automatically generated">
            <a:extLst>
              <a:ext uri="{FF2B5EF4-FFF2-40B4-BE49-F238E27FC236}">
                <a16:creationId xmlns:a16="http://schemas.microsoft.com/office/drawing/2014/main" id="{A8736F9D-7372-64C5-A861-AC34F63313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9210" y="3146142"/>
            <a:ext cx="8212090" cy="399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430426" y="7905749"/>
            <a:ext cx="2857500" cy="161662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640050" y="8067675"/>
            <a:ext cx="23812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Abb.4: UTM-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Zylinder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und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Transversale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Mercator-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Projektion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(Wikimedia)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Lösungsansatz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2: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Projektive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Koordinatensysteme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gekrümmte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Erdoberfläche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flachen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Karte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abzubilden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Projektive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spezifisch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bestimmte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Kartenprojekte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entwickelt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minimieren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Verzerrungen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innerhalb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definierten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Beispiel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projektives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das Universal Transverse Mercator (UTM), das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häufig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nationale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Kartenanwendungen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Picture 5" descr="A globe with a green band around it&#10;&#10;Description automatically generated">
            <a:extLst>
              <a:ext uri="{FF2B5EF4-FFF2-40B4-BE49-F238E27FC236}">
                <a16:creationId xmlns:a16="http://schemas.microsoft.com/office/drawing/2014/main" id="{A0BA8894-3738-68CC-FC11-AF7C963CB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12449" y="5360186"/>
            <a:ext cx="3732213" cy="3569501"/>
          </a:xfrm>
          <a:prstGeom prst="rect">
            <a:avLst/>
          </a:prstGeom>
        </p:spPr>
      </p:pic>
      <p:pic>
        <p:nvPicPr>
          <p:cNvPr id="8" name="Picture 7" descr="A map of the world&#10;&#10;Description automatically generated">
            <a:extLst>
              <a:ext uri="{FF2B5EF4-FFF2-40B4-BE49-F238E27FC236}">
                <a16:creationId xmlns:a16="http://schemas.microsoft.com/office/drawing/2014/main" id="{4A500CEE-B57B-71B9-B07E-850DDBC6850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0294" t="1654" r="10294" b="51655"/>
          <a:stretch/>
        </p:blipFill>
        <p:spPr>
          <a:xfrm>
            <a:off x="12957211" y="2818937"/>
            <a:ext cx="4832425" cy="2841287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pic>
        <p:nvPicPr>
          <p:cNvPr id="9" name="Graphic 8" descr="Back with solid fill">
            <a:extLst>
              <a:ext uri="{FF2B5EF4-FFF2-40B4-BE49-F238E27FC236}">
                <a16:creationId xmlns:a16="http://schemas.microsoft.com/office/drawing/2014/main" id="{8F04F67C-A18C-F7BB-2DF4-02A48EFEDBC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0212105" flipH="1">
            <a:off x="11010943" y="4724745"/>
            <a:ext cx="4399841" cy="177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50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world&#10;&#10;Description automatically generated">
            <a:extLst>
              <a:ext uri="{FF2B5EF4-FFF2-40B4-BE49-F238E27FC236}">
                <a16:creationId xmlns:a16="http://schemas.microsoft.com/office/drawing/2014/main" id="{9043D123-BA61-8DC1-9943-CA6619F17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8038" y="2262194"/>
            <a:ext cx="5705212" cy="6581439"/>
          </a:xfrm>
          <a:prstGeom prst="rect">
            <a:avLst/>
          </a:prstGeom>
        </p:spPr>
      </p:pic>
      <p:pic>
        <p:nvPicPr>
          <p:cNvPr id="65" name="Google Shape;65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952500"/>
            <a:ext cx="7705725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5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144750" y="7905749"/>
            <a:ext cx="3143176" cy="1443203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373350" y="8067675"/>
            <a:ext cx="264795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21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Abb.5: </a:t>
            </a:r>
            <a:r>
              <a:rPr lang="en-US" sz="21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Gaus</a:t>
            </a:r>
            <a:r>
              <a:rPr lang="en-US" sz="21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-</a:t>
            </a:r>
            <a:r>
              <a:rPr lang="en-US" sz="21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Krüger-Koordinatensystem</a:t>
            </a:r>
            <a:r>
              <a:rPr lang="en-US" sz="21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(Wikimedia</a:t>
            </a:r>
            <a:r>
              <a:rPr lang="en-US" sz="21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1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Lösungsansatz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3: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Lokale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Koordinatensysteme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Grundlage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spezifischer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Standorte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Referenzpunkte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definiert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besonders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nützlich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wenn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bestimmtes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detailliert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untersucht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Beispiele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lokale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Koordinatensysteme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nationale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Vermessungssysteme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spezifisch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jedes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Land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definiert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das Deutsche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Hauptdreiecksnetz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(DHDN) in Deutschland.</a:t>
            </a: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50"/>
            <a:ext cx="643509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Koordinatensysteme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94843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678151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Abb.1: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–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eigene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Grundlage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Powerpoint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Stock Images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b="0" i="0" u="none" strike="noStrike" cap="none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Abb.2.: Das Geoid der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Erde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Basis von GRACE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https://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earthobservatory.nasa.gov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/features/GRACE/page3.php</a:t>
            </a: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b="0" i="0" u="none" strike="noStrike" cap="none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Abb.3: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Breiten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 und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Längengrade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– Manuel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Gimond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CC BY-NC 4.0, https://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mgimond.github.io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/Spatial/chp09_0.html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Abb.4: UTM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Zylinder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Anton (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rp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), CC BY-SA 3.0 via Wikimedia Commons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	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Transversale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Mercator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Projektion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Lars H.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Rohwedder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 CC BY-SA 3.0, via Wikimedia Commons 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Abb.5: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Gaus-Krüger-Koordinatensystem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BerndH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CC BY-SA, via Wikimedia Commons</a:t>
            </a: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37532"/>
            <a:ext cx="128885" cy="4233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1581</TotalTime>
  <Words>606</Words>
  <Application>Microsoft Macintosh PowerPoint</Application>
  <PresentationFormat>Custom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Urbanist</vt:lpstr>
      <vt:lpstr>Urbanist Medium</vt:lpstr>
      <vt:lpstr>Calibri</vt:lpstr>
      <vt:lpstr>Urbanist Black</vt:lpstr>
      <vt:lpstr>Roboto</vt:lpstr>
      <vt:lpstr>Arial</vt:lpstr>
      <vt:lpstr>Roboto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Fabian Przybylak</cp:lastModifiedBy>
  <cp:revision>16</cp:revision>
  <dcterms:modified xsi:type="dcterms:W3CDTF">2023-10-20T09:46:39Z</dcterms:modified>
</cp:coreProperties>
</file>